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61" r:id="rId4"/>
    <p:sldId id="262" r:id="rId5"/>
    <p:sldId id="263" r:id="rId6"/>
    <p:sldId id="264" r:id="rId7"/>
    <p:sldId id="260" r:id="rId8"/>
    <p:sldId id="265" r:id="rId9"/>
    <p:sldId id="266" r:id="rId10"/>
    <p:sldId id="272"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99"/>
    <a:srgbClr val="2393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60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A90A68D-C0E0-4FCE-824C-0317417EF93A}" type="datetimeFigureOut">
              <a:rPr lang="en-US" smtClean="0"/>
              <a:t>9/22/2014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8F5C2C-DD9A-4F0D-8F9D-0C2FF41BAFB8}" type="slidenum">
              <a:rPr lang="en-US" smtClean="0"/>
              <a:t>‹#›</a:t>
            </a:fld>
            <a:endParaRPr lang="en-US"/>
          </a:p>
        </p:txBody>
      </p:sp>
    </p:spTree>
    <p:extLst>
      <p:ext uri="{BB962C8B-B14F-4D97-AF65-F5344CB8AC3E}">
        <p14:creationId xmlns:p14="http://schemas.microsoft.com/office/powerpoint/2010/main" val="3650129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90A68D-C0E0-4FCE-824C-0317417EF93A}" type="datetimeFigureOut">
              <a:rPr lang="en-US" smtClean="0"/>
              <a:t>9/22/2014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8F5C2C-DD9A-4F0D-8F9D-0C2FF41BAFB8}" type="slidenum">
              <a:rPr lang="en-US" smtClean="0"/>
              <a:t>‹#›</a:t>
            </a:fld>
            <a:endParaRPr lang="en-US"/>
          </a:p>
        </p:txBody>
      </p:sp>
    </p:spTree>
    <p:extLst>
      <p:ext uri="{BB962C8B-B14F-4D97-AF65-F5344CB8AC3E}">
        <p14:creationId xmlns:p14="http://schemas.microsoft.com/office/powerpoint/2010/main" val="1620990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90A68D-C0E0-4FCE-824C-0317417EF93A}" type="datetimeFigureOut">
              <a:rPr lang="en-US" smtClean="0"/>
              <a:t>9/22/2014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8F5C2C-DD9A-4F0D-8F9D-0C2FF41BAFB8}" type="slidenum">
              <a:rPr lang="en-US" smtClean="0"/>
              <a:t>‹#›</a:t>
            </a:fld>
            <a:endParaRPr lang="en-US"/>
          </a:p>
        </p:txBody>
      </p:sp>
    </p:spTree>
    <p:extLst>
      <p:ext uri="{BB962C8B-B14F-4D97-AF65-F5344CB8AC3E}">
        <p14:creationId xmlns:p14="http://schemas.microsoft.com/office/powerpoint/2010/main" val="1049718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90A68D-C0E0-4FCE-824C-0317417EF93A}" type="datetimeFigureOut">
              <a:rPr lang="en-US" smtClean="0"/>
              <a:t>9/22/2014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8F5C2C-DD9A-4F0D-8F9D-0C2FF41BAFB8}" type="slidenum">
              <a:rPr lang="en-US" smtClean="0"/>
              <a:t>‹#›</a:t>
            </a:fld>
            <a:endParaRPr lang="en-US"/>
          </a:p>
        </p:txBody>
      </p:sp>
    </p:spTree>
    <p:extLst>
      <p:ext uri="{BB962C8B-B14F-4D97-AF65-F5344CB8AC3E}">
        <p14:creationId xmlns:p14="http://schemas.microsoft.com/office/powerpoint/2010/main" val="548047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90A68D-C0E0-4FCE-824C-0317417EF93A}" type="datetimeFigureOut">
              <a:rPr lang="en-US" smtClean="0"/>
              <a:t>9/22/2014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8F5C2C-DD9A-4F0D-8F9D-0C2FF41BAFB8}" type="slidenum">
              <a:rPr lang="en-US" smtClean="0"/>
              <a:t>‹#›</a:t>
            </a:fld>
            <a:endParaRPr lang="en-US"/>
          </a:p>
        </p:txBody>
      </p:sp>
    </p:spTree>
    <p:extLst>
      <p:ext uri="{BB962C8B-B14F-4D97-AF65-F5344CB8AC3E}">
        <p14:creationId xmlns:p14="http://schemas.microsoft.com/office/powerpoint/2010/main" val="421930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A90A68D-C0E0-4FCE-824C-0317417EF93A}" type="datetimeFigureOut">
              <a:rPr lang="en-US" smtClean="0"/>
              <a:t>9/22/2014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8F5C2C-DD9A-4F0D-8F9D-0C2FF41BAFB8}" type="slidenum">
              <a:rPr lang="en-US" smtClean="0"/>
              <a:t>‹#›</a:t>
            </a:fld>
            <a:endParaRPr lang="en-US"/>
          </a:p>
        </p:txBody>
      </p:sp>
    </p:spTree>
    <p:extLst>
      <p:ext uri="{BB962C8B-B14F-4D97-AF65-F5344CB8AC3E}">
        <p14:creationId xmlns:p14="http://schemas.microsoft.com/office/powerpoint/2010/main" val="1379380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A90A68D-C0E0-4FCE-824C-0317417EF93A}" type="datetimeFigureOut">
              <a:rPr lang="en-US" smtClean="0"/>
              <a:t>9/22/2014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8F5C2C-DD9A-4F0D-8F9D-0C2FF41BAFB8}" type="slidenum">
              <a:rPr lang="en-US" smtClean="0"/>
              <a:t>‹#›</a:t>
            </a:fld>
            <a:endParaRPr lang="en-US"/>
          </a:p>
        </p:txBody>
      </p:sp>
    </p:spTree>
    <p:extLst>
      <p:ext uri="{BB962C8B-B14F-4D97-AF65-F5344CB8AC3E}">
        <p14:creationId xmlns:p14="http://schemas.microsoft.com/office/powerpoint/2010/main" val="2413813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A90A68D-C0E0-4FCE-824C-0317417EF93A}" type="datetimeFigureOut">
              <a:rPr lang="en-US" smtClean="0"/>
              <a:t>9/22/2014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8F5C2C-DD9A-4F0D-8F9D-0C2FF41BAFB8}" type="slidenum">
              <a:rPr lang="en-US" smtClean="0"/>
              <a:t>‹#›</a:t>
            </a:fld>
            <a:endParaRPr lang="en-US"/>
          </a:p>
        </p:txBody>
      </p:sp>
    </p:spTree>
    <p:extLst>
      <p:ext uri="{BB962C8B-B14F-4D97-AF65-F5344CB8AC3E}">
        <p14:creationId xmlns:p14="http://schemas.microsoft.com/office/powerpoint/2010/main" val="568854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90A68D-C0E0-4FCE-824C-0317417EF93A}" type="datetimeFigureOut">
              <a:rPr lang="en-US" smtClean="0"/>
              <a:t>9/22/2014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8F5C2C-DD9A-4F0D-8F9D-0C2FF41BAFB8}" type="slidenum">
              <a:rPr lang="en-US" smtClean="0"/>
              <a:t>‹#›</a:t>
            </a:fld>
            <a:endParaRPr lang="en-US"/>
          </a:p>
        </p:txBody>
      </p:sp>
    </p:spTree>
    <p:extLst>
      <p:ext uri="{BB962C8B-B14F-4D97-AF65-F5344CB8AC3E}">
        <p14:creationId xmlns:p14="http://schemas.microsoft.com/office/powerpoint/2010/main" val="2213858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90A68D-C0E0-4FCE-824C-0317417EF93A}" type="datetimeFigureOut">
              <a:rPr lang="en-US" smtClean="0"/>
              <a:t>9/22/2014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8F5C2C-DD9A-4F0D-8F9D-0C2FF41BAFB8}" type="slidenum">
              <a:rPr lang="en-US" smtClean="0"/>
              <a:t>‹#›</a:t>
            </a:fld>
            <a:endParaRPr lang="en-US"/>
          </a:p>
        </p:txBody>
      </p:sp>
    </p:spTree>
    <p:extLst>
      <p:ext uri="{BB962C8B-B14F-4D97-AF65-F5344CB8AC3E}">
        <p14:creationId xmlns:p14="http://schemas.microsoft.com/office/powerpoint/2010/main" val="3957950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90A68D-C0E0-4FCE-824C-0317417EF93A}" type="datetimeFigureOut">
              <a:rPr lang="en-US" smtClean="0"/>
              <a:t>9/22/2014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8F5C2C-DD9A-4F0D-8F9D-0C2FF41BAFB8}" type="slidenum">
              <a:rPr lang="en-US" smtClean="0"/>
              <a:t>‹#›</a:t>
            </a:fld>
            <a:endParaRPr lang="en-US"/>
          </a:p>
        </p:txBody>
      </p:sp>
    </p:spTree>
    <p:extLst>
      <p:ext uri="{BB962C8B-B14F-4D97-AF65-F5344CB8AC3E}">
        <p14:creationId xmlns:p14="http://schemas.microsoft.com/office/powerpoint/2010/main" val="967490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90A68D-C0E0-4FCE-824C-0317417EF93A}" type="datetimeFigureOut">
              <a:rPr lang="en-US" smtClean="0"/>
              <a:t>9/22/2014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8F5C2C-DD9A-4F0D-8F9D-0C2FF41BAFB8}" type="slidenum">
              <a:rPr lang="en-US" smtClean="0"/>
              <a:t>‹#›</a:t>
            </a:fld>
            <a:endParaRPr lang="en-US"/>
          </a:p>
        </p:txBody>
      </p:sp>
    </p:spTree>
    <p:extLst>
      <p:ext uri="{BB962C8B-B14F-4D97-AF65-F5344CB8AC3E}">
        <p14:creationId xmlns:p14="http://schemas.microsoft.com/office/powerpoint/2010/main" val="17847535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smEqnnklfYs&amp;safety_mode=true&amp;persist_safety_mode=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219201"/>
            <a:ext cx="7924800" cy="2381250"/>
          </a:xfrm>
        </p:spPr>
        <p:txBody>
          <a:bodyPr>
            <a:normAutofit/>
          </a:bodyPr>
          <a:lstStyle/>
          <a:p>
            <a:r>
              <a:rPr lang="en-US" sz="8000" b="1" dirty="0" smtClean="0"/>
              <a:t>“I Have A Dream”</a:t>
            </a:r>
            <a:endParaRPr lang="en-US" sz="8000" b="1" dirty="0"/>
          </a:p>
        </p:txBody>
      </p:sp>
      <p:sp>
        <p:nvSpPr>
          <p:cNvPr id="3" name="Subtitle 2"/>
          <p:cNvSpPr>
            <a:spLocks noGrp="1"/>
          </p:cNvSpPr>
          <p:nvPr>
            <p:ph type="subTitle" idx="1"/>
          </p:nvPr>
        </p:nvSpPr>
        <p:spPr>
          <a:xfrm>
            <a:off x="1371600" y="3810000"/>
            <a:ext cx="6400800" cy="2590800"/>
          </a:xfrm>
        </p:spPr>
        <p:txBody>
          <a:bodyPr>
            <a:normAutofit fontScale="25000" lnSpcReduction="20000"/>
          </a:bodyPr>
          <a:lstStyle/>
          <a:p>
            <a:r>
              <a:rPr lang="en-US" sz="9800" b="1" dirty="0" smtClean="0">
                <a:solidFill>
                  <a:srgbClr val="FF0000"/>
                </a:solidFill>
              </a:rPr>
              <a:t>Dr. Martin Luther King, Jr. </a:t>
            </a:r>
          </a:p>
          <a:p>
            <a:r>
              <a:rPr lang="en-US" sz="9800" b="1" dirty="0" smtClean="0">
                <a:solidFill>
                  <a:srgbClr val="FF0000"/>
                </a:solidFill>
              </a:rPr>
              <a:t>March on Washington for Jobs and Freedom</a:t>
            </a:r>
          </a:p>
          <a:p>
            <a:r>
              <a:rPr lang="en-US" sz="9800" b="1" dirty="0" smtClean="0">
                <a:solidFill>
                  <a:srgbClr val="FF0000"/>
                </a:solidFill>
              </a:rPr>
              <a:t>Washington, D.C.</a:t>
            </a:r>
          </a:p>
          <a:p>
            <a:r>
              <a:rPr lang="en-US" sz="9800" b="1" dirty="0" smtClean="0">
                <a:solidFill>
                  <a:srgbClr val="FF0000"/>
                </a:solidFill>
              </a:rPr>
              <a:t>August 28, 1963</a:t>
            </a:r>
          </a:p>
          <a:p>
            <a:endParaRPr lang="en-US" b="1" dirty="0">
              <a:solidFill>
                <a:srgbClr val="FF0000"/>
              </a:solidFill>
            </a:endParaRPr>
          </a:p>
          <a:p>
            <a:endParaRPr lang="en-US" b="1" dirty="0" smtClean="0">
              <a:solidFill>
                <a:srgbClr val="00B0F0"/>
              </a:solidFill>
            </a:endParaRPr>
          </a:p>
          <a:p>
            <a:endParaRPr lang="en-US" b="1" dirty="0">
              <a:solidFill>
                <a:srgbClr val="00B0F0"/>
              </a:solidFill>
            </a:endParaRPr>
          </a:p>
          <a:p>
            <a:r>
              <a:rPr lang="en-US" sz="8000" b="1" dirty="0" smtClean="0">
                <a:solidFill>
                  <a:srgbClr val="00B0F0"/>
                </a:solidFill>
              </a:rPr>
              <a:t>AP Lang and Comp </a:t>
            </a:r>
            <a:r>
              <a:rPr lang="en-US" sz="8000" b="1" dirty="0" smtClean="0">
                <a:solidFill>
                  <a:srgbClr val="00B0F0"/>
                </a:solidFill>
              </a:rPr>
              <a:t>Practice</a:t>
            </a:r>
          </a:p>
          <a:p>
            <a:endParaRPr lang="en-US" sz="8000" b="1" dirty="0">
              <a:solidFill>
                <a:srgbClr val="00B0F0"/>
              </a:solidFill>
            </a:endParaRPr>
          </a:p>
        </p:txBody>
      </p:sp>
    </p:spTree>
    <p:extLst>
      <p:ext uri="{BB962C8B-B14F-4D97-AF65-F5344CB8AC3E}">
        <p14:creationId xmlns:p14="http://schemas.microsoft.com/office/powerpoint/2010/main" val="34570758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Individual </a:t>
            </a:r>
            <a:r>
              <a:rPr lang="en-US" dirty="0" smtClean="0"/>
              <a:t>PRACTICE</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2400" b="1" dirty="0" smtClean="0"/>
              <a:t>Create a concise paragraph that:</a:t>
            </a:r>
          </a:p>
          <a:p>
            <a:r>
              <a:rPr lang="en-US" sz="3600" b="1" dirty="0" smtClean="0"/>
              <a:t> Makes a </a:t>
            </a:r>
            <a:r>
              <a:rPr lang="en-US" sz="3600" b="1" dirty="0" smtClean="0">
                <a:solidFill>
                  <a:srgbClr val="FF0000"/>
                </a:solidFill>
              </a:rPr>
              <a:t>claim </a:t>
            </a:r>
            <a:r>
              <a:rPr lang="en-US" sz="3600" b="1" dirty="0" smtClean="0"/>
              <a:t>about what MLK did in this speech</a:t>
            </a:r>
          </a:p>
          <a:p>
            <a:r>
              <a:rPr lang="en-US" sz="3600" b="1" dirty="0" smtClean="0"/>
              <a:t>Includes a </a:t>
            </a:r>
            <a:r>
              <a:rPr lang="en-US" sz="3600" b="1" dirty="0" smtClean="0">
                <a:solidFill>
                  <a:srgbClr val="00B050"/>
                </a:solidFill>
              </a:rPr>
              <a:t>warrant</a:t>
            </a:r>
            <a:r>
              <a:rPr lang="en-US" sz="3600" b="1" dirty="0" smtClean="0"/>
              <a:t> about how MLK did ____ in his speech</a:t>
            </a:r>
          </a:p>
          <a:p>
            <a:r>
              <a:rPr lang="en-US" sz="3600" b="1" dirty="0" smtClean="0"/>
              <a:t>Provides an </a:t>
            </a:r>
            <a:r>
              <a:rPr lang="en-US" sz="3600" b="1" dirty="0" smtClean="0">
                <a:solidFill>
                  <a:srgbClr val="00B0F0"/>
                </a:solidFill>
              </a:rPr>
              <a:t>IMPACT </a:t>
            </a:r>
            <a:r>
              <a:rPr lang="en-US" sz="3600" b="1" dirty="0" smtClean="0"/>
              <a:t>about why this matters… to whom? to what? why? because of? </a:t>
            </a:r>
            <a:endParaRPr lang="en-US" sz="3600" b="1" dirty="0" smtClean="0"/>
          </a:p>
        </p:txBody>
      </p:sp>
    </p:spTree>
    <p:extLst>
      <p:ext uri="{BB962C8B-B14F-4D97-AF65-F5344CB8AC3E}">
        <p14:creationId xmlns:p14="http://schemas.microsoft.com/office/powerpoint/2010/main" val="4251277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2060"/>
                </a:solidFill>
              </a:rPr>
              <a:t>Make a Claim…</a:t>
            </a:r>
            <a:endParaRPr lang="en-US" b="1" dirty="0">
              <a:solidFill>
                <a:srgbClr val="002060"/>
              </a:solidFill>
            </a:endParaRPr>
          </a:p>
        </p:txBody>
      </p:sp>
      <p:sp>
        <p:nvSpPr>
          <p:cNvPr id="3" name="Content Placeholder 2"/>
          <p:cNvSpPr>
            <a:spLocks noGrp="1"/>
          </p:cNvSpPr>
          <p:nvPr>
            <p:ph idx="1"/>
          </p:nvPr>
        </p:nvSpPr>
        <p:spPr/>
        <p:txBody>
          <a:bodyPr>
            <a:normAutofit/>
          </a:bodyPr>
          <a:lstStyle/>
          <a:p>
            <a:pPr marL="0" indent="0" algn="ctr">
              <a:buNone/>
            </a:pPr>
            <a:r>
              <a:rPr lang="en-US" sz="4400" b="1" dirty="0" smtClean="0">
                <a:solidFill>
                  <a:srgbClr val="00B0F0"/>
                </a:solidFill>
              </a:rPr>
              <a:t>…giving readers something to react to/ find patterns of meaning that can make the world make more sense</a:t>
            </a:r>
            <a:endParaRPr lang="en-US" sz="4400" b="1" dirty="0"/>
          </a:p>
        </p:txBody>
      </p:sp>
    </p:spTree>
    <p:extLst>
      <p:ext uri="{BB962C8B-B14F-4D97-AF65-F5344CB8AC3E}">
        <p14:creationId xmlns:p14="http://schemas.microsoft.com/office/powerpoint/2010/main" val="3630791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2060"/>
                </a:solidFill>
              </a:rPr>
              <a:t>Make a Claim…</a:t>
            </a:r>
            <a:endParaRPr lang="en-US" dirty="0"/>
          </a:p>
        </p:txBody>
      </p:sp>
      <p:sp>
        <p:nvSpPr>
          <p:cNvPr id="3" name="Content Placeholder 2"/>
          <p:cNvSpPr>
            <a:spLocks noGrp="1"/>
          </p:cNvSpPr>
          <p:nvPr>
            <p:ph idx="1"/>
          </p:nvPr>
        </p:nvSpPr>
        <p:spPr/>
        <p:txBody>
          <a:bodyPr/>
          <a:lstStyle/>
          <a:p>
            <a:pPr marL="0" indent="0" algn="ctr">
              <a:buNone/>
            </a:pPr>
            <a:r>
              <a:rPr lang="en-US" sz="6600" b="1" dirty="0" smtClean="0">
                <a:solidFill>
                  <a:schemeClr val="accent6">
                    <a:lumMod val="75000"/>
                  </a:schemeClr>
                </a:solidFill>
              </a:rPr>
              <a:t>…about the most dominate rhetorical device used</a:t>
            </a:r>
          </a:p>
          <a:p>
            <a:pPr marL="0" indent="0">
              <a:buNone/>
            </a:pPr>
            <a:endParaRPr lang="en-US" dirty="0"/>
          </a:p>
        </p:txBody>
      </p:sp>
    </p:spTree>
    <p:extLst>
      <p:ext uri="{BB962C8B-B14F-4D97-AF65-F5344CB8AC3E}">
        <p14:creationId xmlns:p14="http://schemas.microsoft.com/office/powerpoint/2010/main" val="37177594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2060"/>
                </a:solidFill>
              </a:rPr>
              <a:t>Make a Claim…</a:t>
            </a:r>
            <a:endParaRPr lang="en-US" dirty="0"/>
          </a:p>
        </p:txBody>
      </p:sp>
      <p:sp>
        <p:nvSpPr>
          <p:cNvPr id="3" name="Content Placeholder 2"/>
          <p:cNvSpPr>
            <a:spLocks noGrp="1"/>
          </p:cNvSpPr>
          <p:nvPr>
            <p:ph idx="1"/>
          </p:nvPr>
        </p:nvSpPr>
        <p:spPr/>
        <p:txBody>
          <a:bodyPr/>
          <a:lstStyle/>
          <a:p>
            <a:pPr marL="0" indent="0" algn="ctr">
              <a:buNone/>
            </a:pPr>
            <a:r>
              <a:rPr lang="en-US" sz="6600" b="1" dirty="0" smtClean="0">
                <a:solidFill>
                  <a:srgbClr val="23931D"/>
                </a:solidFill>
              </a:rPr>
              <a:t>…about how King appeals to what or to whom </a:t>
            </a:r>
          </a:p>
          <a:p>
            <a:endParaRPr lang="en-US" dirty="0"/>
          </a:p>
        </p:txBody>
      </p:sp>
    </p:spTree>
    <p:extLst>
      <p:ext uri="{BB962C8B-B14F-4D97-AF65-F5344CB8AC3E}">
        <p14:creationId xmlns:p14="http://schemas.microsoft.com/office/powerpoint/2010/main" val="35606053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2060"/>
                </a:solidFill>
              </a:rPr>
              <a:t>Make a Claim…</a:t>
            </a:r>
            <a:endParaRPr lang="en-US" dirty="0"/>
          </a:p>
        </p:txBody>
      </p:sp>
      <p:sp>
        <p:nvSpPr>
          <p:cNvPr id="3" name="Content Placeholder 2"/>
          <p:cNvSpPr>
            <a:spLocks noGrp="1"/>
          </p:cNvSpPr>
          <p:nvPr>
            <p:ph idx="1"/>
          </p:nvPr>
        </p:nvSpPr>
        <p:spPr/>
        <p:txBody>
          <a:bodyPr/>
          <a:lstStyle/>
          <a:p>
            <a:pPr marL="0" indent="0" algn="ctr">
              <a:buNone/>
            </a:pPr>
            <a:r>
              <a:rPr lang="en-US" sz="8000" b="1" dirty="0" smtClean="0">
                <a:solidFill>
                  <a:srgbClr val="FF0000"/>
                </a:solidFill>
              </a:rPr>
              <a:t>…about King’s style</a:t>
            </a:r>
          </a:p>
          <a:p>
            <a:endParaRPr lang="en-US" dirty="0"/>
          </a:p>
        </p:txBody>
      </p:sp>
    </p:spTree>
    <p:extLst>
      <p:ext uri="{BB962C8B-B14F-4D97-AF65-F5344CB8AC3E}">
        <p14:creationId xmlns:p14="http://schemas.microsoft.com/office/powerpoint/2010/main" val="20377475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2060"/>
                </a:solidFill>
              </a:rPr>
              <a:t>Make a Claim…</a:t>
            </a:r>
            <a:endParaRPr lang="en-US" dirty="0"/>
          </a:p>
        </p:txBody>
      </p:sp>
      <p:sp>
        <p:nvSpPr>
          <p:cNvPr id="3" name="Content Placeholder 2"/>
          <p:cNvSpPr>
            <a:spLocks noGrp="1"/>
          </p:cNvSpPr>
          <p:nvPr>
            <p:ph idx="1"/>
          </p:nvPr>
        </p:nvSpPr>
        <p:spPr/>
        <p:txBody>
          <a:bodyPr/>
          <a:lstStyle/>
          <a:p>
            <a:pPr marL="0" indent="0" algn="ctr">
              <a:buNone/>
            </a:pPr>
            <a:r>
              <a:rPr lang="en-US" sz="8000" b="1" dirty="0" smtClean="0">
                <a:solidFill>
                  <a:srgbClr val="990099"/>
                </a:solidFill>
              </a:rPr>
              <a:t>…about King’s structure </a:t>
            </a:r>
          </a:p>
          <a:p>
            <a:pPr marL="0" indent="0">
              <a:buNone/>
            </a:pPr>
            <a:endParaRPr lang="en-US" dirty="0"/>
          </a:p>
        </p:txBody>
      </p:sp>
    </p:spTree>
    <p:extLst>
      <p:ext uri="{BB962C8B-B14F-4D97-AF65-F5344CB8AC3E}">
        <p14:creationId xmlns:p14="http://schemas.microsoft.com/office/powerpoint/2010/main" val="1457690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hlinkClick r:id="rId2"/>
              </a:rPr>
              <a:t>March on Washington: I Have A Dream Speech </a:t>
            </a:r>
            <a:endParaRPr lang="en-US" dirty="0" smtClean="0"/>
          </a:p>
          <a:p>
            <a:endParaRPr lang="en-US" dirty="0"/>
          </a:p>
        </p:txBody>
      </p:sp>
    </p:spTree>
    <p:extLst>
      <p:ext uri="{BB962C8B-B14F-4D97-AF65-F5344CB8AC3E}">
        <p14:creationId xmlns:p14="http://schemas.microsoft.com/office/powerpoint/2010/main" val="987849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Make a Claim…</a:t>
            </a:r>
            <a:endParaRPr lang="en-US" dirty="0"/>
          </a:p>
        </p:txBody>
      </p:sp>
      <p:sp>
        <p:nvSpPr>
          <p:cNvPr id="3" name="Content Placeholder 2"/>
          <p:cNvSpPr>
            <a:spLocks noGrp="1"/>
          </p:cNvSpPr>
          <p:nvPr>
            <p:ph idx="1"/>
          </p:nvPr>
        </p:nvSpPr>
        <p:spPr/>
        <p:txBody>
          <a:bodyPr>
            <a:normAutofit lnSpcReduction="10000"/>
          </a:bodyPr>
          <a:lstStyle/>
          <a:p>
            <a:r>
              <a:rPr lang="en-US" b="1" dirty="0" smtClean="0">
                <a:solidFill>
                  <a:srgbClr val="0070C0"/>
                </a:solidFill>
              </a:rPr>
              <a:t>…giving readers something to react to/ find patterns of meaning that can make the world make more sense</a:t>
            </a:r>
          </a:p>
          <a:p>
            <a:r>
              <a:rPr lang="en-US" b="1" dirty="0" smtClean="0">
                <a:solidFill>
                  <a:schemeClr val="accent6">
                    <a:lumMod val="75000"/>
                  </a:schemeClr>
                </a:solidFill>
              </a:rPr>
              <a:t>…about the most dominate rhetorical device used</a:t>
            </a:r>
          </a:p>
          <a:p>
            <a:r>
              <a:rPr lang="en-US" b="1" dirty="0" smtClean="0">
                <a:solidFill>
                  <a:srgbClr val="23931D"/>
                </a:solidFill>
              </a:rPr>
              <a:t>…about how King appeals to what or to whom </a:t>
            </a:r>
          </a:p>
          <a:p>
            <a:r>
              <a:rPr lang="en-US" b="1" dirty="0" smtClean="0">
                <a:solidFill>
                  <a:srgbClr val="FF0000"/>
                </a:solidFill>
              </a:rPr>
              <a:t>…about King’s style</a:t>
            </a:r>
          </a:p>
          <a:p>
            <a:r>
              <a:rPr lang="en-US" b="1" dirty="0" smtClean="0">
                <a:solidFill>
                  <a:srgbClr val="990099"/>
                </a:solidFill>
              </a:rPr>
              <a:t>…about King’s structure </a:t>
            </a:r>
          </a:p>
        </p:txBody>
      </p:sp>
    </p:spTree>
    <p:extLst>
      <p:ext uri="{BB962C8B-B14F-4D97-AF65-F5344CB8AC3E}">
        <p14:creationId xmlns:p14="http://schemas.microsoft.com/office/powerpoint/2010/main" val="28143085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r>
            <a:br>
              <a:rPr lang="en-US" dirty="0" smtClean="0"/>
            </a:br>
            <a:r>
              <a:rPr lang="en-US" dirty="0" smtClean="0">
                <a:solidFill>
                  <a:srgbClr val="00B0F0"/>
                </a:solidFill>
              </a:rPr>
              <a:t>#1 Claim &amp; Warrant …</a:t>
            </a:r>
            <a:r>
              <a:rPr lang="en-US" sz="2700" dirty="0" smtClean="0">
                <a:solidFill>
                  <a:srgbClr val="00B0F0"/>
                </a:solidFill>
              </a:rPr>
              <a:t>giving </a:t>
            </a:r>
            <a:r>
              <a:rPr lang="en-US" sz="2700" dirty="0" smtClean="0">
                <a:solidFill>
                  <a:srgbClr val="00B0F0"/>
                </a:solidFill>
              </a:rPr>
              <a:t>readers something to react to/ find patterns of meaning that can make the world make more sense</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endParaRPr lang="en-US" dirty="0" smtClean="0"/>
          </a:p>
          <a:p>
            <a:r>
              <a:rPr lang="en-US" dirty="0" smtClean="0"/>
              <a:t>In paragraph two, King enhances the feeling of inequality as he notes the lack of progress made within the 100 years since the Emancipation Proclamation was signed to free slaves. </a:t>
            </a:r>
            <a:endParaRPr lang="en-US" dirty="0" smtClean="0"/>
          </a:p>
          <a:p>
            <a:endParaRPr lang="en-US" dirty="0"/>
          </a:p>
          <a:p>
            <a:pPr marL="0" indent="0" algn="ctr">
              <a:buNone/>
            </a:pPr>
            <a:r>
              <a:rPr lang="en-US" sz="5400" b="1" dirty="0">
                <a:solidFill>
                  <a:srgbClr val="00B0F0"/>
                </a:solidFill>
              </a:rPr>
              <a:t>Impact? </a:t>
            </a:r>
          </a:p>
          <a:p>
            <a:endParaRPr lang="en-US" dirty="0"/>
          </a:p>
        </p:txBody>
      </p:sp>
    </p:spTree>
    <p:extLst>
      <p:ext uri="{BB962C8B-B14F-4D97-AF65-F5344CB8AC3E}">
        <p14:creationId xmlns:p14="http://schemas.microsoft.com/office/powerpoint/2010/main" val="9195807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accent6">
                    <a:lumMod val="75000"/>
                  </a:schemeClr>
                </a:solidFill>
              </a:rPr>
              <a:t/>
            </a:r>
            <a:br>
              <a:rPr lang="en-US" b="1" dirty="0" smtClean="0">
                <a:solidFill>
                  <a:schemeClr val="accent6">
                    <a:lumMod val="75000"/>
                  </a:schemeClr>
                </a:solidFill>
              </a:rPr>
            </a:br>
            <a:r>
              <a:rPr lang="en-US" b="1" dirty="0" smtClean="0">
                <a:solidFill>
                  <a:schemeClr val="accent6">
                    <a:lumMod val="75000"/>
                  </a:schemeClr>
                </a:solidFill>
              </a:rPr>
              <a:t># 2 </a:t>
            </a:r>
            <a:r>
              <a:rPr lang="en-US" b="1" dirty="0" smtClean="0">
                <a:solidFill>
                  <a:schemeClr val="accent6">
                    <a:lumMod val="75000"/>
                  </a:schemeClr>
                </a:solidFill>
              </a:rPr>
              <a:t>C</a:t>
            </a:r>
            <a:r>
              <a:rPr lang="en-US" b="1" dirty="0" smtClean="0">
                <a:solidFill>
                  <a:schemeClr val="accent6">
                    <a:lumMod val="75000"/>
                  </a:schemeClr>
                </a:solidFill>
              </a:rPr>
              <a:t>laim &amp; Warrant…</a:t>
            </a:r>
            <a:r>
              <a:rPr lang="en-US" sz="3100" b="1" dirty="0" smtClean="0">
                <a:solidFill>
                  <a:schemeClr val="accent6">
                    <a:lumMod val="75000"/>
                  </a:schemeClr>
                </a:solidFill>
              </a:rPr>
              <a:t>about </a:t>
            </a:r>
            <a:r>
              <a:rPr lang="en-US" sz="3100" b="1" dirty="0" smtClean="0">
                <a:solidFill>
                  <a:schemeClr val="accent6">
                    <a:lumMod val="75000"/>
                  </a:schemeClr>
                </a:solidFill>
              </a:rPr>
              <a:t>the most dominate rhetorical device used</a:t>
            </a:r>
            <a:r>
              <a:rPr lang="en-US" b="1" dirty="0" smtClean="0">
                <a:solidFill>
                  <a:schemeClr val="accent6">
                    <a:lumMod val="75000"/>
                  </a:schemeClr>
                </a:solidFill>
              </a:rPr>
              <a:t/>
            </a:r>
            <a:br>
              <a:rPr lang="en-US" b="1" dirty="0" smtClean="0">
                <a:solidFill>
                  <a:schemeClr val="accent6">
                    <a:lumMod val="75000"/>
                  </a:schemeClr>
                </a:solidFill>
              </a:rPr>
            </a:br>
            <a:endParaRPr lang="en-US" dirty="0"/>
          </a:p>
        </p:txBody>
      </p:sp>
      <p:sp>
        <p:nvSpPr>
          <p:cNvPr id="3" name="Content Placeholder 2"/>
          <p:cNvSpPr>
            <a:spLocks noGrp="1"/>
          </p:cNvSpPr>
          <p:nvPr>
            <p:ph idx="1"/>
          </p:nvPr>
        </p:nvSpPr>
        <p:spPr/>
        <p:txBody>
          <a:bodyPr/>
          <a:lstStyle/>
          <a:p>
            <a:endParaRPr lang="en-US" dirty="0" smtClean="0"/>
          </a:p>
          <a:p>
            <a:r>
              <a:rPr lang="en-US" dirty="0" smtClean="0"/>
              <a:t>King uses repetition of the phrase “one hundred years,” four times in paragraph three, in order to remind his audience of the little change made to human rights since the abolishment of slavery</a:t>
            </a:r>
            <a:r>
              <a:rPr lang="en-US" dirty="0" smtClean="0"/>
              <a:t>.</a:t>
            </a:r>
          </a:p>
          <a:p>
            <a:pPr marL="0" indent="0" algn="ctr">
              <a:buNone/>
            </a:pPr>
            <a:r>
              <a:rPr lang="en-US" sz="6600" b="1" dirty="0" smtClean="0">
                <a:solidFill>
                  <a:schemeClr val="accent6">
                    <a:lumMod val="75000"/>
                  </a:schemeClr>
                </a:solidFill>
              </a:rPr>
              <a:t>Impact? </a:t>
            </a:r>
          </a:p>
          <a:p>
            <a:endParaRPr lang="en-US" dirty="0"/>
          </a:p>
        </p:txBody>
      </p:sp>
    </p:spTree>
    <p:extLst>
      <p:ext uri="{BB962C8B-B14F-4D97-AF65-F5344CB8AC3E}">
        <p14:creationId xmlns:p14="http://schemas.microsoft.com/office/powerpoint/2010/main" val="2225601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23931D"/>
                </a:solidFill>
              </a:rPr>
              <a:t/>
            </a:r>
            <a:br>
              <a:rPr lang="en-US" b="1" dirty="0" smtClean="0">
                <a:solidFill>
                  <a:srgbClr val="23931D"/>
                </a:solidFill>
              </a:rPr>
            </a:br>
            <a:r>
              <a:rPr lang="en-US" b="1" dirty="0" smtClean="0">
                <a:solidFill>
                  <a:srgbClr val="23931D"/>
                </a:solidFill>
              </a:rPr>
              <a:t>#3 </a:t>
            </a:r>
            <a:r>
              <a:rPr lang="en-US" b="1" dirty="0" smtClean="0">
                <a:solidFill>
                  <a:srgbClr val="23931D"/>
                </a:solidFill>
              </a:rPr>
              <a:t>C</a:t>
            </a:r>
            <a:r>
              <a:rPr lang="en-US" b="1" dirty="0" smtClean="0">
                <a:solidFill>
                  <a:srgbClr val="23931D"/>
                </a:solidFill>
              </a:rPr>
              <a:t>laim &amp; Warrant …</a:t>
            </a:r>
            <a:r>
              <a:rPr lang="en-US" sz="3100" b="1" dirty="0" smtClean="0">
                <a:solidFill>
                  <a:srgbClr val="23931D"/>
                </a:solidFill>
              </a:rPr>
              <a:t>about </a:t>
            </a:r>
            <a:r>
              <a:rPr lang="en-US" sz="3100" b="1" dirty="0" smtClean="0">
                <a:solidFill>
                  <a:srgbClr val="23931D"/>
                </a:solidFill>
              </a:rPr>
              <a:t>to what or to whom he is appealing to and how</a:t>
            </a:r>
            <a:r>
              <a:rPr lang="en-US" b="1" dirty="0" smtClean="0">
                <a:solidFill>
                  <a:srgbClr val="23931D"/>
                </a:solidFill>
              </a:rPr>
              <a:t/>
            </a:r>
            <a:br>
              <a:rPr lang="en-US" b="1" dirty="0" smtClean="0">
                <a:solidFill>
                  <a:srgbClr val="23931D"/>
                </a:solidFill>
              </a:rPr>
            </a:br>
            <a:endParaRPr lang="en-US" dirty="0"/>
          </a:p>
        </p:txBody>
      </p:sp>
      <p:sp>
        <p:nvSpPr>
          <p:cNvPr id="3" name="Content Placeholder 2"/>
          <p:cNvSpPr>
            <a:spLocks noGrp="1"/>
          </p:cNvSpPr>
          <p:nvPr>
            <p:ph idx="1"/>
          </p:nvPr>
        </p:nvSpPr>
        <p:spPr/>
        <p:txBody>
          <a:bodyPr>
            <a:normAutofit lnSpcReduction="10000"/>
          </a:bodyPr>
          <a:lstStyle/>
          <a:p>
            <a:endParaRPr lang="en-US" dirty="0" smtClean="0"/>
          </a:p>
          <a:p>
            <a:r>
              <a:rPr lang="en-US" dirty="0" smtClean="0"/>
              <a:t>King demonstrates his authority on the subject matter by setting an optimistic tone, saying, “I am happy to join with you today,” and establishes the credibility of the occasion as the “greatest demonstration for freedom in the history of our nation</a:t>
            </a:r>
            <a:r>
              <a:rPr lang="en-US" dirty="0" smtClean="0"/>
              <a:t>.”</a:t>
            </a:r>
          </a:p>
          <a:p>
            <a:pPr marL="0" indent="0" algn="ctr">
              <a:buNone/>
            </a:pPr>
            <a:r>
              <a:rPr lang="en-US" sz="7200" b="1" dirty="0" smtClean="0">
                <a:solidFill>
                  <a:srgbClr val="23931D"/>
                </a:solidFill>
              </a:rPr>
              <a:t>Impact? </a:t>
            </a:r>
            <a:endParaRPr lang="en-US" sz="7200" b="1" dirty="0">
              <a:solidFill>
                <a:srgbClr val="23931D"/>
              </a:solidFill>
            </a:endParaRPr>
          </a:p>
        </p:txBody>
      </p:sp>
    </p:spTree>
    <p:extLst>
      <p:ext uri="{BB962C8B-B14F-4D97-AF65-F5344CB8AC3E}">
        <p14:creationId xmlns:p14="http://schemas.microsoft.com/office/powerpoint/2010/main" val="715360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STYLE</a:t>
            </a:r>
            <a:endParaRPr lang="en-US" dirty="0"/>
          </a:p>
        </p:txBody>
      </p:sp>
      <p:sp>
        <p:nvSpPr>
          <p:cNvPr id="3" name="Content Placeholder 2"/>
          <p:cNvSpPr>
            <a:spLocks noGrp="1"/>
          </p:cNvSpPr>
          <p:nvPr>
            <p:ph idx="1"/>
          </p:nvPr>
        </p:nvSpPr>
        <p:spPr>
          <a:xfrm>
            <a:off x="381000" y="1600200"/>
            <a:ext cx="8305800" cy="5105400"/>
          </a:xfrm>
        </p:spPr>
        <p:txBody>
          <a:bodyPr>
            <a:normAutofit fontScale="47500" lnSpcReduction="20000"/>
          </a:bodyPr>
          <a:lstStyle/>
          <a:p>
            <a:pPr marL="0" indent="0" algn="ctr">
              <a:buNone/>
            </a:pPr>
            <a:r>
              <a:rPr lang="en-US" sz="4400" b="1" dirty="0">
                <a:solidFill>
                  <a:srgbClr val="FF0000"/>
                </a:solidFill>
              </a:rPr>
              <a:t>STYLE</a:t>
            </a:r>
            <a:r>
              <a:rPr lang="en-US" sz="4400" b="1" dirty="0"/>
              <a:t> is </a:t>
            </a:r>
            <a:r>
              <a:rPr lang="en-US" sz="4400" b="1" dirty="0" smtClean="0"/>
              <a:t>how a speaker </a:t>
            </a:r>
            <a:r>
              <a:rPr lang="en-US" sz="4400" b="1" dirty="0"/>
              <a:t>or writer says whatever he or she </a:t>
            </a:r>
            <a:r>
              <a:rPr lang="en-US" sz="4400" b="1" dirty="0" smtClean="0"/>
              <a:t>says </a:t>
            </a:r>
          </a:p>
          <a:p>
            <a:pPr marL="0" indent="0">
              <a:buNone/>
            </a:pPr>
            <a:endParaRPr lang="en-US" b="1" dirty="0"/>
          </a:p>
          <a:p>
            <a:r>
              <a:rPr lang="en-US" sz="4200" b="1" dirty="0" smtClean="0"/>
              <a:t>The </a:t>
            </a:r>
            <a:r>
              <a:rPr lang="en-US" sz="4200" b="1" dirty="0"/>
              <a:t>style of a work may be analyzed </a:t>
            </a:r>
            <a:r>
              <a:rPr lang="en-US" sz="4200" b="1" dirty="0" smtClean="0"/>
              <a:t>in terms </a:t>
            </a:r>
            <a:r>
              <a:rPr lang="en-US" sz="4200" b="1" dirty="0"/>
              <a:t>of its:</a:t>
            </a:r>
          </a:p>
          <a:p>
            <a:pPr marL="0" indent="0">
              <a:buNone/>
            </a:pPr>
            <a:r>
              <a:rPr lang="en-US" sz="4200" b="1" dirty="0" smtClean="0"/>
              <a:t>	1</a:t>
            </a:r>
            <a:r>
              <a:rPr lang="en-US" sz="4200" b="1" dirty="0"/>
              <a:t>. </a:t>
            </a:r>
            <a:r>
              <a:rPr lang="en-US" sz="4200" b="1" dirty="0">
                <a:solidFill>
                  <a:srgbClr val="FF0000"/>
                </a:solidFill>
              </a:rPr>
              <a:t>Diction</a:t>
            </a:r>
            <a:r>
              <a:rPr lang="en-US" sz="4200" b="1" dirty="0"/>
              <a:t> or choice of words</a:t>
            </a:r>
          </a:p>
          <a:p>
            <a:pPr marL="0" indent="0">
              <a:buNone/>
            </a:pPr>
            <a:r>
              <a:rPr lang="en-US" sz="4200" b="1" dirty="0" smtClean="0"/>
              <a:t>	2</a:t>
            </a:r>
            <a:r>
              <a:rPr lang="en-US" sz="4200" b="1" dirty="0"/>
              <a:t>. The frequency and types of </a:t>
            </a:r>
            <a:r>
              <a:rPr lang="en-US" sz="4200" b="1" dirty="0" smtClean="0">
                <a:solidFill>
                  <a:srgbClr val="FF0000"/>
                </a:solidFill>
              </a:rPr>
              <a:t>figurative language</a:t>
            </a:r>
            <a:endParaRPr lang="en-US" sz="4200" b="1" dirty="0">
              <a:solidFill>
                <a:srgbClr val="FF0000"/>
              </a:solidFill>
            </a:endParaRPr>
          </a:p>
          <a:p>
            <a:pPr marL="0" indent="0">
              <a:buNone/>
            </a:pPr>
            <a:r>
              <a:rPr lang="en-US" sz="4200" b="1" dirty="0" smtClean="0"/>
              <a:t>	3</a:t>
            </a:r>
            <a:r>
              <a:rPr lang="en-US" sz="4200" b="1" dirty="0"/>
              <a:t>. The </a:t>
            </a:r>
            <a:r>
              <a:rPr lang="en-US" sz="4200" b="1" dirty="0">
                <a:solidFill>
                  <a:srgbClr val="FF0000"/>
                </a:solidFill>
              </a:rPr>
              <a:t>structure of its </a:t>
            </a:r>
            <a:r>
              <a:rPr lang="en-US" sz="4200" b="1" dirty="0" smtClean="0">
                <a:solidFill>
                  <a:srgbClr val="FF0000"/>
                </a:solidFill>
              </a:rPr>
              <a:t>sentences</a:t>
            </a:r>
          </a:p>
          <a:p>
            <a:pPr marL="0" indent="0">
              <a:buNone/>
            </a:pPr>
            <a:r>
              <a:rPr lang="en-US" sz="4200" b="1" dirty="0" smtClean="0">
                <a:solidFill>
                  <a:srgbClr val="FF0000"/>
                </a:solidFill>
              </a:rPr>
              <a:t>		</a:t>
            </a:r>
            <a:r>
              <a:rPr lang="en-US" sz="4200" b="1" dirty="0" smtClean="0"/>
              <a:t>*</a:t>
            </a:r>
            <a:r>
              <a:rPr lang="en-US" sz="4200" b="1" dirty="0"/>
              <a:t>A</a:t>
            </a:r>
            <a:r>
              <a:rPr lang="en-US" sz="4200" b="1" dirty="0" smtClean="0"/>
              <a:t>re </a:t>
            </a:r>
            <a:r>
              <a:rPr lang="en-US" sz="4200" b="1" dirty="0"/>
              <a:t>they formally </a:t>
            </a:r>
            <a:r>
              <a:rPr lang="en-US" sz="4200" b="1" dirty="0" smtClean="0"/>
              <a:t>constructed </a:t>
            </a:r>
            <a:r>
              <a:rPr lang="en-US" sz="4200" b="1" dirty="0"/>
              <a:t>or are </a:t>
            </a:r>
            <a:r>
              <a:rPr lang="en-US" sz="4200" b="1" dirty="0" smtClean="0"/>
              <a:t>they loosely 			constructed </a:t>
            </a:r>
            <a:r>
              <a:rPr lang="en-US" sz="4200" b="1" dirty="0"/>
              <a:t>to give a </a:t>
            </a:r>
            <a:r>
              <a:rPr lang="en-US" sz="4200" b="1" dirty="0" smtClean="0"/>
              <a:t>more relaxed </a:t>
            </a:r>
            <a:r>
              <a:rPr lang="en-US" sz="4200" b="1" dirty="0"/>
              <a:t>conversational </a:t>
            </a:r>
            <a:r>
              <a:rPr lang="en-US" sz="4200" b="1" dirty="0" smtClean="0"/>
              <a:t>effect</a:t>
            </a:r>
            <a:r>
              <a:rPr lang="en-US" sz="4200" b="1" dirty="0"/>
              <a:t>?</a:t>
            </a:r>
          </a:p>
          <a:p>
            <a:pPr marL="0" indent="0">
              <a:buNone/>
            </a:pPr>
            <a:r>
              <a:rPr lang="en-US" sz="4200" b="1" dirty="0" smtClean="0"/>
              <a:t>	4. The </a:t>
            </a:r>
            <a:r>
              <a:rPr lang="en-US" sz="4200" b="1" dirty="0" smtClean="0">
                <a:solidFill>
                  <a:srgbClr val="FF0000"/>
                </a:solidFill>
              </a:rPr>
              <a:t>structure of </a:t>
            </a:r>
            <a:r>
              <a:rPr lang="en-US" sz="4200" b="1" dirty="0">
                <a:solidFill>
                  <a:srgbClr val="FF0000"/>
                </a:solidFill>
              </a:rPr>
              <a:t>its </a:t>
            </a:r>
            <a:r>
              <a:rPr lang="en-US" sz="4200" b="1" dirty="0" smtClean="0">
                <a:solidFill>
                  <a:srgbClr val="FF0000"/>
                </a:solidFill>
              </a:rPr>
              <a:t>paragraphs</a:t>
            </a:r>
            <a:endParaRPr lang="en-US" sz="4200" b="1" dirty="0"/>
          </a:p>
          <a:p>
            <a:pPr marL="0" indent="0">
              <a:buNone/>
            </a:pPr>
            <a:r>
              <a:rPr lang="en-US" sz="4200" b="1" dirty="0" smtClean="0"/>
              <a:t>		*Are they long and drawn out to provide in-depth 			information, or are they shorter and to- the- point for easy 		memory</a:t>
            </a:r>
            <a:endParaRPr lang="en-US" sz="4200" b="1" dirty="0"/>
          </a:p>
          <a:p>
            <a:pPr marL="0" indent="0">
              <a:buNone/>
            </a:pPr>
            <a:r>
              <a:rPr lang="en-US" sz="4200" b="1" dirty="0" smtClean="0"/>
              <a:t>	5. </a:t>
            </a:r>
            <a:r>
              <a:rPr lang="en-US" sz="4200" b="1" dirty="0"/>
              <a:t>The </a:t>
            </a:r>
            <a:r>
              <a:rPr lang="en-US" sz="4200" b="1" dirty="0" smtClean="0">
                <a:solidFill>
                  <a:srgbClr val="FF0000"/>
                </a:solidFill>
              </a:rPr>
              <a:t>context of the speaker </a:t>
            </a:r>
          </a:p>
          <a:p>
            <a:pPr marL="0" indent="0">
              <a:buNone/>
            </a:pPr>
            <a:r>
              <a:rPr lang="en-US" sz="4200" b="1" dirty="0"/>
              <a:t>	</a:t>
            </a:r>
            <a:r>
              <a:rPr lang="en-US" sz="4200" b="1" dirty="0" smtClean="0"/>
              <a:t>	*</a:t>
            </a:r>
            <a:r>
              <a:rPr lang="en-US" sz="4200" b="1" dirty="0" err="1" smtClean="0"/>
              <a:t>SOAPSTone</a:t>
            </a:r>
            <a:endParaRPr lang="en-US" sz="4200" b="1" dirty="0" smtClean="0"/>
          </a:p>
          <a:p>
            <a:pPr marL="0" indent="0">
              <a:buNone/>
            </a:pPr>
            <a:endParaRPr lang="en-US" sz="4200" b="1" dirty="0" smtClean="0"/>
          </a:p>
          <a:p>
            <a:pPr marL="0" indent="0" algn="ctr">
              <a:buNone/>
            </a:pPr>
            <a:r>
              <a:rPr lang="en-US" sz="4200" b="1" dirty="0" smtClean="0"/>
              <a:t>A </a:t>
            </a:r>
            <a:r>
              <a:rPr lang="en-US" sz="4200" b="1" dirty="0"/>
              <a:t>writer or a speaker usually attempts to adapt </a:t>
            </a:r>
            <a:r>
              <a:rPr lang="en-US" sz="4200" b="1" dirty="0" smtClean="0"/>
              <a:t>his/her </a:t>
            </a:r>
            <a:r>
              <a:rPr lang="en-US" sz="4200" b="1" dirty="0"/>
              <a:t>style to the subject matter </a:t>
            </a:r>
            <a:r>
              <a:rPr lang="en-US" sz="4200" b="1" dirty="0" smtClean="0"/>
              <a:t>and to </a:t>
            </a:r>
            <a:r>
              <a:rPr lang="en-US" sz="4200" b="1" dirty="0"/>
              <a:t>the audience to which </a:t>
            </a:r>
            <a:r>
              <a:rPr lang="en-US" sz="4200" b="1" dirty="0" smtClean="0"/>
              <a:t>he/she </a:t>
            </a:r>
            <a:r>
              <a:rPr lang="en-US" sz="4200" b="1" dirty="0"/>
              <a:t>is </a:t>
            </a:r>
            <a:r>
              <a:rPr lang="en-US" sz="4200" b="1" dirty="0" smtClean="0"/>
              <a:t>addressing</a:t>
            </a:r>
            <a:endParaRPr lang="en-US" sz="4200" b="1" dirty="0"/>
          </a:p>
        </p:txBody>
      </p:sp>
    </p:spTree>
    <p:extLst>
      <p:ext uri="{BB962C8B-B14F-4D97-AF65-F5344CB8AC3E}">
        <p14:creationId xmlns:p14="http://schemas.microsoft.com/office/powerpoint/2010/main" val="932327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
            </a:r>
            <a:br>
              <a:rPr lang="en-US" b="1" dirty="0" smtClean="0">
                <a:solidFill>
                  <a:srgbClr val="FF0000"/>
                </a:solidFill>
              </a:rPr>
            </a:br>
            <a:r>
              <a:rPr lang="en-US" b="1" dirty="0" smtClean="0">
                <a:solidFill>
                  <a:srgbClr val="FF0000"/>
                </a:solidFill>
              </a:rPr>
              <a:t># 4 </a:t>
            </a:r>
            <a:r>
              <a:rPr lang="en-US" b="1" dirty="0" smtClean="0">
                <a:solidFill>
                  <a:srgbClr val="FF0000"/>
                </a:solidFill>
              </a:rPr>
              <a:t>C</a:t>
            </a:r>
            <a:r>
              <a:rPr lang="en-US" b="1" dirty="0" smtClean="0">
                <a:solidFill>
                  <a:srgbClr val="FF0000"/>
                </a:solidFill>
              </a:rPr>
              <a:t>laim &amp; Warrant…</a:t>
            </a:r>
            <a:r>
              <a:rPr lang="en-US" sz="3600" b="1" dirty="0" smtClean="0">
                <a:solidFill>
                  <a:srgbClr val="FF0000"/>
                </a:solidFill>
              </a:rPr>
              <a:t>about </a:t>
            </a:r>
            <a:r>
              <a:rPr lang="en-US" sz="3600" b="1" dirty="0" smtClean="0">
                <a:solidFill>
                  <a:srgbClr val="FF0000"/>
                </a:solidFill>
              </a:rPr>
              <a:t>King’s style</a:t>
            </a:r>
            <a:r>
              <a:rPr lang="en-US" b="1" dirty="0" smtClean="0">
                <a:solidFill>
                  <a:srgbClr val="FF0000"/>
                </a:solidFill>
              </a:rPr>
              <a:t/>
            </a:r>
            <a:br>
              <a:rPr lang="en-US" b="1" dirty="0" smtClean="0">
                <a:solidFill>
                  <a:srgbClr val="FF0000"/>
                </a:solidFill>
              </a:rPr>
            </a:br>
            <a:endParaRPr lang="en-US" dirty="0"/>
          </a:p>
        </p:txBody>
      </p:sp>
      <p:sp>
        <p:nvSpPr>
          <p:cNvPr id="3" name="Content Placeholder 2"/>
          <p:cNvSpPr>
            <a:spLocks noGrp="1"/>
          </p:cNvSpPr>
          <p:nvPr>
            <p:ph idx="1"/>
          </p:nvPr>
        </p:nvSpPr>
        <p:spPr/>
        <p:txBody>
          <a:bodyPr/>
          <a:lstStyle/>
          <a:p>
            <a:endParaRPr lang="en-US" dirty="0" smtClean="0"/>
          </a:p>
          <a:p>
            <a:r>
              <a:rPr lang="en-US" dirty="0" smtClean="0"/>
              <a:t>King’s speech has the effect of poetry as he uses imagery to exploit the purpose of the Emancipation Proclamation as “a joyous daybreak to end the long night of their </a:t>
            </a:r>
            <a:r>
              <a:rPr lang="en-US" dirty="0" smtClean="0"/>
              <a:t>captivity.”</a:t>
            </a:r>
          </a:p>
          <a:p>
            <a:pPr marL="0" indent="0" algn="ctr">
              <a:buNone/>
            </a:pPr>
            <a:r>
              <a:rPr lang="en-US" sz="5400" b="1" dirty="0">
                <a:solidFill>
                  <a:srgbClr val="FF0000"/>
                </a:solidFill>
              </a:rPr>
              <a:t>Impact? </a:t>
            </a:r>
          </a:p>
          <a:p>
            <a:endParaRPr lang="en-US" dirty="0"/>
          </a:p>
        </p:txBody>
      </p:sp>
    </p:spTree>
    <p:extLst>
      <p:ext uri="{BB962C8B-B14F-4D97-AF65-F5344CB8AC3E}">
        <p14:creationId xmlns:p14="http://schemas.microsoft.com/office/powerpoint/2010/main" val="1472424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990099"/>
                </a:solidFill>
              </a:rPr>
              <a:t/>
            </a:r>
            <a:br>
              <a:rPr lang="en-US" b="1" dirty="0" smtClean="0">
                <a:solidFill>
                  <a:srgbClr val="990099"/>
                </a:solidFill>
              </a:rPr>
            </a:br>
            <a:r>
              <a:rPr lang="en-US" b="1" dirty="0" smtClean="0">
                <a:solidFill>
                  <a:srgbClr val="990099"/>
                </a:solidFill>
              </a:rPr>
              <a:t># 5 </a:t>
            </a:r>
            <a:r>
              <a:rPr lang="en-US" b="1" dirty="0" smtClean="0">
                <a:solidFill>
                  <a:srgbClr val="990099"/>
                </a:solidFill>
              </a:rPr>
              <a:t>C</a:t>
            </a:r>
            <a:r>
              <a:rPr lang="en-US" b="1" dirty="0" smtClean="0">
                <a:solidFill>
                  <a:srgbClr val="990099"/>
                </a:solidFill>
              </a:rPr>
              <a:t>laim &amp; Warrant…</a:t>
            </a:r>
            <a:r>
              <a:rPr lang="en-US" sz="3600" b="1" dirty="0" smtClean="0">
                <a:solidFill>
                  <a:srgbClr val="990099"/>
                </a:solidFill>
              </a:rPr>
              <a:t>about </a:t>
            </a:r>
            <a:r>
              <a:rPr lang="en-US" sz="3600" b="1" dirty="0" smtClean="0">
                <a:solidFill>
                  <a:srgbClr val="990099"/>
                </a:solidFill>
              </a:rPr>
              <a:t>King’s structure </a:t>
            </a:r>
            <a:r>
              <a:rPr lang="en-US" b="1" dirty="0" smtClean="0">
                <a:solidFill>
                  <a:srgbClr val="990099"/>
                </a:solidFill>
              </a:rPr>
              <a:t/>
            </a:r>
            <a:br>
              <a:rPr lang="en-US" b="1" dirty="0" smtClean="0">
                <a:solidFill>
                  <a:srgbClr val="990099"/>
                </a:solidFill>
              </a:rPr>
            </a:br>
            <a:endParaRPr lang="en-US" dirty="0"/>
          </a:p>
        </p:txBody>
      </p:sp>
      <p:sp>
        <p:nvSpPr>
          <p:cNvPr id="3" name="Content Placeholder 2"/>
          <p:cNvSpPr>
            <a:spLocks noGrp="1"/>
          </p:cNvSpPr>
          <p:nvPr>
            <p:ph idx="1"/>
          </p:nvPr>
        </p:nvSpPr>
        <p:spPr/>
        <p:txBody>
          <a:bodyPr/>
          <a:lstStyle/>
          <a:p>
            <a:endParaRPr lang="en-US" dirty="0" smtClean="0"/>
          </a:p>
          <a:p>
            <a:r>
              <a:rPr lang="en-US" dirty="0" smtClean="0"/>
              <a:t>King uses juxtaposition in successive paragraphs as he begins with a framework in the former and unfortunate realities in the latter. </a:t>
            </a:r>
            <a:endParaRPr lang="en-US" dirty="0" smtClean="0"/>
          </a:p>
          <a:p>
            <a:pPr marL="0" indent="0" algn="ctr">
              <a:buNone/>
            </a:pPr>
            <a:r>
              <a:rPr lang="en-US" sz="6000" b="1" dirty="0">
                <a:solidFill>
                  <a:srgbClr val="990099"/>
                </a:solidFill>
              </a:rPr>
              <a:t>Impact? </a:t>
            </a:r>
          </a:p>
          <a:p>
            <a:endParaRPr lang="en-US" dirty="0"/>
          </a:p>
        </p:txBody>
      </p:sp>
    </p:spTree>
    <p:extLst>
      <p:ext uri="{BB962C8B-B14F-4D97-AF65-F5344CB8AC3E}">
        <p14:creationId xmlns:p14="http://schemas.microsoft.com/office/powerpoint/2010/main" val="42461827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TotalTime>
  <Words>416</Words>
  <Application>Microsoft Office PowerPoint</Application>
  <PresentationFormat>On-screen Show (4:3)</PresentationFormat>
  <Paragraphs>66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“I Have A Dream”</vt:lpstr>
      <vt:lpstr>PowerPoint Presentation</vt:lpstr>
      <vt:lpstr>Make a Claim…</vt:lpstr>
      <vt:lpstr>  #1 Claim &amp; Warrant …giving readers something to react to/ find patterns of meaning that can make the world make more sense </vt:lpstr>
      <vt:lpstr> # 2 Claim &amp; Warrant…about the most dominate rhetorical device used </vt:lpstr>
      <vt:lpstr> #3 Claim &amp; Warrant …about to what or to whom he is appealing to and how </vt:lpstr>
      <vt:lpstr>STYLE</vt:lpstr>
      <vt:lpstr> # 4 Claim &amp; Warrant…about King’s style </vt:lpstr>
      <vt:lpstr> # 5 Claim &amp; Warrant…about King’s structure  </vt:lpstr>
      <vt:lpstr>Individual PRACTICE</vt:lpstr>
      <vt:lpstr>Make a Claim…</vt:lpstr>
      <vt:lpstr>Make a Claim…</vt:lpstr>
      <vt:lpstr>Make a Claim…</vt:lpstr>
      <vt:lpstr>Make a Claim…</vt:lpstr>
      <vt:lpstr>Make a Claim…</vt:lpstr>
    </vt:vector>
  </TitlesOfParts>
  <Company>Anoka-Hennepin ISD11</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Have A Dream</dc:title>
  <dc:creator>user</dc:creator>
  <cp:lastModifiedBy>user</cp:lastModifiedBy>
  <cp:revision>12</cp:revision>
  <dcterms:created xsi:type="dcterms:W3CDTF">2013-09-23T12:08:48Z</dcterms:created>
  <dcterms:modified xsi:type="dcterms:W3CDTF">2014-09-22T12:23:33Z</dcterms:modified>
</cp:coreProperties>
</file>